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61" r:id="rId4"/>
    <p:sldId id="258" r:id="rId5"/>
    <p:sldId id="262" r:id="rId6"/>
    <p:sldId id="259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6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63" d="100"/>
          <a:sy n="63" d="100"/>
        </p:scale>
        <p:origin x="771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0"/>
            <a:ext cx="8676222" cy="2177143"/>
          </a:xfrm>
        </p:spPr>
        <p:txBody>
          <a:bodyPr>
            <a:normAutofit/>
          </a:bodyPr>
          <a:lstStyle/>
          <a:p>
            <a:r>
              <a:rPr lang="en-CA" sz="8000" dirty="0" smtClean="0"/>
              <a:t>Plant a tree</a:t>
            </a:r>
            <a:endParaRPr lang="en-CA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2177144"/>
            <a:ext cx="8676222" cy="1153886"/>
          </a:xfrm>
        </p:spPr>
        <p:txBody>
          <a:bodyPr>
            <a:normAutofit/>
          </a:bodyPr>
          <a:lstStyle/>
          <a:p>
            <a:r>
              <a:rPr lang="en-CA" sz="5400" dirty="0" smtClean="0"/>
              <a:t>Inquiry based learning</a:t>
            </a:r>
            <a:endParaRPr lang="en-CA" sz="5400" dirty="0"/>
          </a:p>
        </p:txBody>
      </p:sp>
      <p:sp>
        <p:nvSpPr>
          <p:cNvPr id="4" name="Rectangle 3"/>
          <p:cNvSpPr/>
          <p:nvPr/>
        </p:nvSpPr>
        <p:spPr>
          <a:xfrm>
            <a:off x="1751012" y="4158345"/>
            <a:ext cx="8676222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36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“Even if I knew that tomorrow the world would go to pieces, I would still plant my apple tree”</a:t>
            </a:r>
          </a:p>
          <a:p>
            <a:pPr algn="r">
              <a:spcBef>
                <a:spcPts val="1800"/>
              </a:spcBef>
            </a:pPr>
            <a:r>
              <a:rPr lang="en-CA" sz="3600" dirty="0" smtClean="0"/>
              <a:t>-Martin Luther</a:t>
            </a:r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289059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8000" dirty="0" smtClean="0"/>
              <a:t>HOW I DID</a:t>
            </a:r>
            <a:endParaRPr lang="en-CA" sz="8000" dirty="0"/>
          </a:p>
        </p:txBody>
      </p:sp>
    </p:spTree>
    <p:extLst>
      <p:ext uri="{BB962C8B-B14F-4D97-AF65-F5344CB8AC3E}">
        <p14:creationId xmlns:p14="http://schemas.microsoft.com/office/powerpoint/2010/main" val="42637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94" y="0"/>
            <a:ext cx="4572000" cy="6858000"/>
          </a:xfrm>
          <a:prstGeom prst="rect">
            <a:avLst/>
          </a:prstGeom>
        </p:spPr>
      </p:pic>
      <p:pic>
        <p:nvPicPr>
          <p:cNvPr id="9220" name="Picture 4" descr="http://upload.wikimedia.org/wikipedia/en/thumb/1/13/Canadian_Tire_Logo.svg/1145px-Canadian_Tire_Logo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52585">
            <a:off x="4777209" y="4581941"/>
            <a:ext cx="2388011" cy="213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6517046" y="4122359"/>
            <a:ext cx="45923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54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PLUS SUPPLIES</a:t>
            </a:r>
            <a:endParaRPr lang="en-CA" sz="5400" b="1" dirty="0"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pic>
        <p:nvPicPr>
          <p:cNvPr id="9218" name="Picture 2" descr="http://canadacurrency.com/wp-content/uploads/2013/10/1954-20-bank-of-canada-front-devils-fa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187" y="429567"/>
            <a:ext cx="6096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/>
          <p:cNvSpPr/>
          <p:nvPr/>
        </p:nvSpPr>
        <p:spPr>
          <a:xfrm rot="12685027">
            <a:off x="10841049" y="1671160"/>
            <a:ext cx="1252498" cy="469834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Oval Callout 6"/>
          <p:cNvSpPr/>
          <p:nvPr/>
        </p:nvSpPr>
        <p:spPr>
          <a:xfrm>
            <a:off x="6733935" y="1906077"/>
            <a:ext cx="4733363" cy="2343629"/>
          </a:xfrm>
          <a:prstGeom prst="wedgeEllipseCallout">
            <a:avLst>
              <a:gd name="adj1" fmla="val 61238"/>
              <a:gd name="adj2" fmla="val 238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ISN’T THAT THE DEVIL’S FACE?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4374777" y="3327623"/>
            <a:ext cx="2620254" cy="1844166"/>
          </a:xfrm>
          <a:prstGeom prst="wedgeEllipseCallout">
            <a:avLst>
              <a:gd name="adj1" fmla="val -99207"/>
              <a:gd name="adj2" fmla="val -15398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OFF TOPIC!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8894885" y="4390145"/>
            <a:ext cx="2789302" cy="2337226"/>
          </a:xfrm>
          <a:prstGeom prst="wedgeEllipseCallout">
            <a:avLst>
              <a:gd name="adj1" fmla="val 61990"/>
              <a:gd name="adj2" fmla="val -6856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YEAH </a:t>
            </a:r>
            <a:r>
              <a:rPr lang="en-CA" sz="3600" b="1" dirty="0" err="1" smtClean="0">
                <a:latin typeface="Segoe Print" panose="02000600000000000000" pitchFamily="2" charset="0"/>
              </a:rPr>
              <a:t>YEAH</a:t>
            </a:r>
            <a:r>
              <a:rPr lang="en-CA" sz="3600" b="1" dirty="0" smtClean="0">
                <a:latin typeface="Segoe Print" panose="02000600000000000000" pitchFamily="2" charset="0"/>
              </a:rPr>
              <a:t> </a:t>
            </a:r>
            <a:r>
              <a:rPr lang="en-CA" sz="3600" b="1" dirty="0" err="1" smtClean="0">
                <a:latin typeface="Segoe Print" panose="02000600000000000000" pitchFamily="2" charset="0"/>
              </a:rPr>
              <a:t>YEAH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10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77" y="0"/>
            <a:ext cx="9465046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935411">
            <a:off x="1239398" y="1767836"/>
            <a:ext cx="26944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DIG!</a:t>
            </a:r>
            <a:endParaRPr lang="en-CA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 rot="20993374">
            <a:off x="7383270" y="1424101"/>
            <a:ext cx="43188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PLANT!</a:t>
            </a:r>
            <a:endParaRPr lang="en-CA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21336325">
            <a:off x="-35246" y="5347295"/>
            <a:ext cx="45898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WATER!</a:t>
            </a:r>
            <a:endParaRPr lang="en-CA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 rot="849356">
            <a:off x="5199506" y="4851695"/>
            <a:ext cx="65420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STRANGLE!</a:t>
            </a:r>
            <a:endParaRPr lang="en-CA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14" name="Oval Callout 13"/>
          <p:cNvSpPr/>
          <p:nvPr/>
        </p:nvSpPr>
        <p:spPr>
          <a:xfrm>
            <a:off x="6551875" y="2711617"/>
            <a:ext cx="1677726" cy="1004539"/>
          </a:xfrm>
          <a:prstGeom prst="wedgeEllipseCallout">
            <a:avLst>
              <a:gd name="adj1" fmla="val 64395"/>
              <a:gd name="adj2" fmla="val 6913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DIE!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9205224" y="4227301"/>
            <a:ext cx="2907263" cy="888827"/>
          </a:xfrm>
          <a:prstGeom prst="wedgeEllipseCallout">
            <a:avLst>
              <a:gd name="adj1" fmla="val -53125"/>
              <a:gd name="adj2" fmla="val -7837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NEVER!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 rot="935411">
            <a:off x="5628329" y="4862266"/>
            <a:ext cx="59060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SUPPORT!</a:t>
            </a:r>
            <a:endParaRPr lang="en-CA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83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3" grpId="1"/>
      <p:bldP spid="14" grpId="0" animBg="1"/>
      <p:bldP spid="14" grpId="1" animBg="1"/>
      <p:bldP spid="15" grpId="0" animBg="1"/>
      <p:bldP spid="15" grpId="1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lh5.googleusercontent.com/2JDBFj1NH8gll7rD-ht23F7t_hy5UvITzzXr0kgLSa435D5C_bEOfIY-2WY_S9zWTDrF_nhRkXjDKOzDgYnLt9U4g7jt6N1Ula-Yvq9TpnYC5f7su1gcEPdqlvgBdHcUG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803" y="0"/>
            <a:ext cx="46742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805224" y="563459"/>
            <a:ext cx="45923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54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FINISHED!</a:t>
            </a:r>
          </a:p>
          <a:p>
            <a:pPr algn="ctr"/>
            <a:r>
              <a:rPr lang="en-CA" sz="54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(FOR NOW)</a:t>
            </a:r>
            <a:endParaRPr lang="en-CA" sz="5400" b="1" dirty="0"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407" y="3585027"/>
            <a:ext cx="4292167" cy="26325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3427" y="825073"/>
            <a:ext cx="5715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0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8000" dirty="0" smtClean="0"/>
              <a:t>thoughts</a:t>
            </a:r>
            <a:endParaRPr lang="en-CA" sz="8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666999"/>
            <a:ext cx="10407691" cy="3124201"/>
          </a:xfrm>
        </p:spPr>
        <p:txBody>
          <a:bodyPr>
            <a:normAutofit/>
          </a:bodyPr>
          <a:lstStyle/>
          <a:p>
            <a:r>
              <a:rPr lang="en-CA" sz="5400" dirty="0" smtClean="0"/>
              <a:t>Frustrations</a:t>
            </a:r>
          </a:p>
          <a:p>
            <a:r>
              <a:rPr lang="en-CA" sz="5400" dirty="0" smtClean="0"/>
              <a:t>Excitement</a:t>
            </a:r>
          </a:p>
          <a:p>
            <a:r>
              <a:rPr lang="en-CA" sz="5400" dirty="0" smtClean="0"/>
              <a:t>What’s next?</a:t>
            </a:r>
          </a:p>
        </p:txBody>
      </p:sp>
      <p:pic>
        <p:nvPicPr>
          <p:cNvPr id="5122" name="Picture 2" descr="Displaying _MG_2457.C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961" y="304797"/>
            <a:ext cx="4362450" cy="655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isplaying _MG_2456.C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12" y="304798"/>
            <a:ext cx="4362450" cy="655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34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14689" y="3327399"/>
            <a:ext cx="5705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>
                <a:solidFill>
                  <a:srgbClr val="FFC000"/>
                </a:solidFill>
              </a:rPr>
              <a:t>Picture of the other two trees I planted</a:t>
            </a:r>
            <a:endParaRPr lang="en-CA" dirty="0">
              <a:solidFill>
                <a:srgbClr val="FFC000"/>
              </a:solidFill>
            </a:endParaRPr>
          </a:p>
        </p:txBody>
      </p:sp>
      <p:pic>
        <p:nvPicPr>
          <p:cNvPr id="4" name="Picture 2" descr="https://fbcdn-sphotos-h-a.akamaihd.net/hphotos-ak-xpf1/t31.0-8/1799902_10152194539546461_170800268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894" y="0"/>
            <a:ext cx="91858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6591300" y="127000"/>
            <a:ext cx="3528572" cy="2224314"/>
          </a:xfrm>
          <a:prstGeom prst="wedgeEllipseCallout">
            <a:avLst>
              <a:gd name="adj1" fmla="val -39612"/>
              <a:gd name="adj2" fmla="val 7861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DADA, </a:t>
            </a:r>
            <a:r>
              <a:rPr lang="en-CA" sz="3600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APPLE</a:t>
            </a:r>
          </a:p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TREE!!!!!!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2574152" y="4386303"/>
            <a:ext cx="2789302" cy="2337226"/>
          </a:xfrm>
          <a:prstGeom prst="wedgeEllipseCallout">
            <a:avLst>
              <a:gd name="adj1" fmla="val 45424"/>
              <a:gd name="adj2" fmla="val -8135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YEAH </a:t>
            </a:r>
            <a:r>
              <a:rPr lang="en-CA" sz="3600" b="1" dirty="0" err="1" smtClean="0">
                <a:latin typeface="Segoe Print" panose="02000600000000000000" pitchFamily="2" charset="0"/>
              </a:rPr>
              <a:t>YEAH</a:t>
            </a:r>
            <a:r>
              <a:rPr lang="en-CA" sz="3600" b="1" dirty="0" smtClean="0">
                <a:latin typeface="Segoe Print" panose="02000600000000000000" pitchFamily="2" charset="0"/>
              </a:rPr>
              <a:t> </a:t>
            </a:r>
            <a:r>
              <a:rPr lang="en-CA" sz="3600" b="1" dirty="0" err="1" smtClean="0">
                <a:latin typeface="Segoe Print" panose="02000600000000000000" pitchFamily="2" charset="0"/>
              </a:rPr>
              <a:t>YEAH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9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urbanforestnursery.com/images/treeprofileimages/profileautumnblazemaplele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6436767" y="2967335"/>
            <a:ext cx="45923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54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THE END</a:t>
            </a:r>
            <a:endParaRPr lang="en-CA" sz="5400" b="1" dirty="0"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69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bcdn-sphotos-h-a.akamaihd.net/hphotos-ak-xpf1/t31.0-8/1799902_10152194539546461_170800268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894" y="0"/>
            <a:ext cx="91858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Callout 6"/>
          <p:cNvSpPr/>
          <p:nvPr/>
        </p:nvSpPr>
        <p:spPr>
          <a:xfrm>
            <a:off x="6591300" y="127000"/>
            <a:ext cx="3528572" cy="2224314"/>
          </a:xfrm>
          <a:prstGeom prst="wedgeEllipseCallout">
            <a:avLst>
              <a:gd name="adj1" fmla="val -39612"/>
              <a:gd name="adj2" fmla="val 7861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DADA,</a:t>
            </a:r>
          </a:p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TREE!!!!!!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1708447" y="402344"/>
            <a:ext cx="4613301" cy="2336800"/>
          </a:xfrm>
          <a:prstGeom prst="wedgeEllipseCallout">
            <a:avLst>
              <a:gd name="adj1" fmla="val 24013"/>
              <a:gd name="adj2" fmla="val 6415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THERE ARE SOME IN THE DITCH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6935801" y="3575851"/>
            <a:ext cx="3429960" cy="2648216"/>
          </a:xfrm>
          <a:prstGeom prst="wedgeEllipseCallout">
            <a:avLst>
              <a:gd name="adj1" fmla="val -48422"/>
              <a:gd name="adj2" fmla="val -5586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THOSE ARE THE WORST!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2574152" y="4386303"/>
            <a:ext cx="2789302" cy="2337226"/>
          </a:xfrm>
          <a:prstGeom prst="wedgeEllipseCallout">
            <a:avLst>
              <a:gd name="adj1" fmla="val 45424"/>
              <a:gd name="adj2" fmla="val -8135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YEAH </a:t>
            </a:r>
            <a:r>
              <a:rPr lang="en-CA" sz="3600" b="1" dirty="0" err="1" smtClean="0">
                <a:latin typeface="Segoe Print" panose="02000600000000000000" pitchFamily="2" charset="0"/>
              </a:rPr>
              <a:t>YEAH</a:t>
            </a:r>
            <a:r>
              <a:rPr lang="en-CA" sz="3600" b="1" dirty="0" smtClean="0">
                <a:latin typeface="Segoe Print" panose="02000600000000000000" pitchFamily="2" charset="0"/>
              </a:rPr>
              <a:t> </a:t>
            </a:r>
            <a:r>
              <a:rPr lang="en-CA" sz="3600" b="1" dirty="0" err="1" smtClean="0">
                <a:latin typeface="Segoe Print" panose="02000600000000000000" pitchFamily="2" charset="0"/>
              </a:rPr>
              <a:t>YEAH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78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6954049" y="4126325"/>
            <a:ext cx="3411711" cy="2097741"/>
          </a:xfrm>
          <a:prstGeom prst="wedgeEllipseCallout">
            <a:avLst>
              <a:gd name="adj1" fmla="val 44325"/>
              <a:gd name="adj2" fmla="val 6483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THE </a:t>
            </a:r>
            <a:r>
              <a:rPr lang="en-CA" sz="3600" b="1" u="sng" dirty="0" smtClean="0">
                <a:latin typeface="Segoe Print" panose="02000600000000000000" pitchFamily="2" charset="0"/>
              </a:rPr>
              <a:t>WORST</a:t>
            </a:r>
            <a:r>
              <a:rPr lang="en-CA" sz="3600" b="1" dirty="0" smtClean="0">
                <a:latin typeface="Segoe Print" panose="02000600000000000000" pitchFamily="2" charset="0"/>
              </a:rPr>
              <a:t>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pic>
        <p:nvPicPr>
          <p:cNvPr id="4098" name="Picture 2" descr="Displaying IMG_2459.C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489" y="199798"/>
            <a:ext cx="4362450" cy="655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81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8000" dirty="0" smtClean="0"/>
              <a:t>Plant a tree</a:t>
            </a:r>
            <a:endParaRPr lang="en-CA" sz="8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666999"/>
            <a:ext cx="9001512" cy="3124201"/>
          </a:xfrm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CA" sz="5400" dirty="0" smtClean="0"/>
              <a:t>Survive winter</a:t>
            </a:r>
          </a:p>
          <a:p>
            <a:pPr marL="914400" indent="-914400">
              <a:buFont typeface="+mj-lt"/>
              <a:buAutoNum type="arabicPeriod"/>
            </a:pPr>
            <a:r>
              <a:rPr lang="en-CA" sz="5400" dirty="0" smtClean="0"/>
              <a:t>Actually grow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348361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splaying _MG_2454.C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" y="0"/>
            <a:ext cx="6656079" cy="443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steinbachonline.com/images/stories/newsphotos/2012/01_January/2012_01_jake_epp_closu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232" y="2731674"/>
            <a:ext cx="5501768" cy="412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33453" y="577973"/>
            <a:ext cx="45923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54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OFF TO THE LIBRARY!</a:t>
            </a:r>
            <a:endParaRPr lang="en-CA" sz="5400" b="1" dirty="0"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1623891" y="0"/>
            <a:ext cx="5330158" cy="2441602"/>
          </a:xfrm>
          <a:prstGeom prst="wedgeEllipseCallout">
            <a:avLst>
              <a:gd name="adj1" fmla="val 113191"/>
              <a:gd name="adj2" fmla="val 10122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OUR LIBRARY IS FISCALLY RESPONSIBLE!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2574153" y="2981406"/>
            <a:ext cx="4679575" cy="1698170"/>
          </a:xfrm>
          <a:prstGeom prst="wedgeEllipseCallout">
            <a:avLst>
              <a:gd name="adj1" fmla="val -33015"/>
              <a:gd name="adj2" fmla="val 17026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A.K.A.</a:t>
            </a:r>
          </a:p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THE </a:t>
            </a:r>
            <a:r>
              <a:rPr lang="en-CA" sz="3600" b="1" u="sng" dirty="0" smtClean="0">
                <a:latin typeface="Segoe Print" panose="02000600000000000000" pitchFamily="2" charset="0"/>
              </a:rPr>
              <a:t>WORST</a:t>
            </a:r>
            <a:r>
              <a:rPr lang="en-CA" sz="3600" b="1" dirty="0" smtClean="0">
                <a:latin typeface="Segoe Print" panose="02000600000000000000" pitchFamily="2" charset="0"/>
              </a:rPr>
              <a:t>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13" name="Oval Callout 12"/>
          <p:cNvSpPr/>
          <p:nvPr/>
        </p:nvSpPr>
        <p:spPr>
          <a:xfrm>
            <a:off x="6954049" y="4328673"/>
            <a:ext cx="2789302" cy="2337226"/>
          </a:xfrm>
          <a:prstGeom prst="wedgeEllipseCallout">
            <a:avLst>
              <a:gd name="adj1" fmla="val 65809"/>
              <a:gd name="adj2" fmla="val -6952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YEAH </a:t>
            </a:r>
            <a:r>
              <a:rPr lang="en-CA" sz="3600" b="1" dirty="0" err="1" smtClean="0">
                <a:latin typeface="Segoe Print" panose="02000600000000000000" pitchFamily="2" charset="0"/>
              </a:rPr>
              <a:t>YEAH</a:t>
            </a:r>
            <a:r>
              <a:rPr lang="en-CA" sz="3600" b="1" dirty="0" smtClean="0">
                <a:latin typeface="Segoe Print" panose="02000600000000000000" pitchFamily="2" charset="0"/>
              </a:rPr>
              <a:t> </a:t>
            </a:r>
            <a:r>
              <a:rPr lang="en-CA" sz="3600" b="1" dirty="0" err="1" smtClean="0">
                <a:latin typeface="Segoe Print" panose="02000600000000000000" pitchFamily="2" charset="0"/>
              </a:rPr>
              <a:t>YEAH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20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8000" dirty="0" smtClean="0"/>
              <a:t>HOW I LEARNED</a:t>
            </a:r>
            <a:endParaRPr lang="en-CA" sz="8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666999"/>
            <a:ext cx="10407691" cy="3124201"/>
          </a:xfrm>
        </p:spPr>
        <p:txBody>
          <a:bodyPr>
            <a:normAutofit/>
          </a:bodyPr>
          <a:lstStyle/>
          <a:p>
            <a:r>
              <a:rPr lang="en-CA" sz="5400" dirty="0" smtClean="0"/>
              <a:t>The internet</a:t>
            </a:r>
          </a:p>
          <a:p>
            <a:r>
              <a:rPr lang="en-CA" sz="5400" dirty="0" smtClean="0"/>
              <a:t>A green house / nursery</a:t>
            </a:r>
          </a:p>
        </p:txBody>
      </p:sp>
    </p:spTree>
    <p:extLst>
      <p:ext uri="{BB962C8B-B14F-4D97-AF65-F5344CB8AC3E}">
        <p14:creationId xmlns:p14="http://schemas.microsoft.com/office/powerpoint/2010/main" val="37596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669" y="1740274"/>
            <a:ext cx="4708525" cy="48900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891" y="131483"/>
            <a:ext cx="5457369" cy="5352195"/>
          </a:xfrm>
          <a:prstGeom prst="rect">
            <a:avLst/>
          </a:prstGeom>
        </p:spPr>
      </p:pic>
      <p:sp>
        <p:nvSpPr>
          <p:cNvPr id="2" name="Flowchart: Process 1"/>
          <p:cNvSpPr/>
          <p:nvPr/>
        </p:nvSpPr>
        <p:spPr>
          <a:xfrm>
            <a:off x="6527480" y="305653"/>
            <a:ext cx="5384799" cy="2133602"/>
          </a:xfrm>
          <a:prstGeom prst="flowChartProcess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CA" sz="3600" b="1" dirty="0" smtClean="0">
                <a:latin typeface="Segoe Print" panose="02000600000000000000" pitchFamily="2" charset="0"/>
              </a:rPr>
              <a:t>LIMITATIONS:</a:t>
            </a:r>
            <a:endParaRPr lang="en-CA" sz="3600" b="1" u="sng" dirty="0" smtClean="0">
              <a:latin typeface="Segoe Print" panose="02000600000000000000" pitchFamily="2" charset="0"/>
            </a:endParaRPr>
          </a:p>
          <a:p>
            <a:pPr marL="742950" indent="-7429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CA" sz="3600" dirty="0" smtClean="0">
                <a:latin typeface="Segoe Print" panose="02000600000000000000" pitchFamily="2" charset="0"/>
              </a:rPr>
              <a:t>REGIONAL BIAS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en-CA" sz="3600" dirty="0" smtClean="0">
                <a:latin typeface="Segoe Print" panose="02000600000000000000" pitchFamily="2" charset="0"/>
              </a:rPr>
              <a:t>MISINFORMATION</a:t>
            </a:r>
            <a:endParaRPr lang="en-CA" sz="3600" dirty="0">
              <a:latin typeface="Segoe Print" panose="02000600000000000000" pitchFamily="2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153682" y="3918856"/>
            <a:ext cx="5179037" cy="2166897"/>
          </a:xfrm>
          <a:prstGeom prst="wedgeEllipseCallout">
            <a:avLst>
              <a:gd name="adj1" fmla="val -34054"/>
              <a:gd name="adj2" fmla="val 8090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THAT WEBSITE WAS</a:t>
            </a:r>
          </a:p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THE </a:t>
            </a:r>
            <a:r>
              <a:rPr lang="en-CA" sz="3600" b="1" u="sng" dirty="0" smtClean="0">
                <a:latin typeface="Segoe Print" panose="02000600000000000000" pitchFamily="2" charset="0"/>
              </a:rPr>
              <a:t>WORST</a:t>
            </a:r>
            <a:r>
              <a:rPr lang="en-CA" sz="3600" b="1" dirty="0" smtClean="0">
                <a:latin typeface="Segoe Print" panose="02000600000000000000" pitchFamily="2" charset="0"/>
              </a:rPr>
              <a:t>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69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isplaying _MG_2449.C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203" y="493712"/>
            <a:ext cx="8629650" cy="57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lowchart: Process 4"/>
          <p:cNvSpPr/>
          <p:nvPr/>
        </p:nvSpPr>
        <p:spPr>
          <a:xfrm>
            <a:off x="326465" y="3818965"/>
            <a:ext cx="5384799" cy="2800405"/>
          </a:xfrm>
          <a:prstGeom prst="flowChartProcess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CA" sz="3600" b="1" dirty="0" smtClean="0">
                <a:latin typeface="Segoe Print" panose="02000600000000000000" pitchFamily="2" charset="0"/>
              </a:rPr>
              <a:t>ADVANTAGES:</a:t>
            </a:r>
            <a:endParaRPr lang="en-CA" sz="3600" b="1" u="sng" dirty="0" smtClean="0">
              <a:latin typeface="Segoe Print" panose="02000600000000000000" pitchFamily="2" charset="0"/>
            </a:endParaRPr>
          </a:p>
          <a:p>
            <a:pPr marL="742950" indent="-7429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CA" sz="3600" dirty="0" smtClean="0">
                <a:latin typeface="Segoe Print" panose="02000600000000000000" pitchFamily="2" charset="0"/>
              </a:rPr>
              <a:t>REGIONAL BIAS</a:t>
            </a:r>
          </a:p>
          <a:p>
            <a:pPr marL="742950" indent="-7429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CA" sz="3600" dirty="0" smtClean="0">
                <a:latin typeface="Segoe Print" panose="02000600000000000000" pitchFamily="2" charset="0"/>
              </a:rPr>
              <a:t>PERSONALIZED ADVICE</a:t>
            </a:r>
          </a:p>
        </p:txBody>
      </p:sp>
    </p:spTree>
    <p:extLst>
      <p:ext uri="{BB962C8B-B14F-4D97-AF65-F5344CB8AC3E}">
        <p14:creationId xmlns:p14="http://schemas.microsoft.com/office/powerpoint/2010/main" val="9422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isplaying Ky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176" y="780460"/>
            <a:ext cx="8448675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7401121" y="6049928"/>
            <a:ext cx="3333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dirty="0" smtClean="0">
                <a:solidFill>
                  <a:srgbClr val="FFC000"/>
                </a:solidFill>
              </a:rPr>
              <a:t>“Kyle” from Falk Nurseries</a:t>
            </a:r>
            <a:endParaRPr lang="en-CA" dirty="0">
              <a:solidFill>
                <a:srgbClr val="FFC000"/>
              </a:solidFill>
            </a:endParaRPr>
          </a:p>
        </p:txBody>
      </p:sp>
      <p:sp>
        <p:nvSpPr>
          <p:cNvPr id="4" name="Flowchart: Process 3"/>
          <p:cNvSpPr/>
          <p:nvPr/>
        </p:nvSpPr>
        <p:spPr>
          <a:xfrm>
            <a:off x="533080" y="214298"/>
            <a:ext cx="5384799" cy="2800405"/>
          </a:xfrm>
          <a:prstGeom prst="flowChartProcess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CA" sz="3600" b="1" dirty="0" smtClean="0">
                <a:latin typeface="Segoe Print" panose="02000600000000000000" pitchFamily="2" charset="0"/>
              </a:rPr>
              <a:t>PRO TIP:</a:t>
            </a:r>
            <a:endParaRPr lang="en-CA" sz="3600" b="1" u="sng" dirty="0" smtClean="0">
              <a:latin typeface="Segoe Print" panose="02000600000000000000" pitchFamily="2" charset="0"/>
            </a:endParaRPr>
          </a:p>
          <a:p>
            <a:pPr marL="742950" indent="-7429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CA" sz="3600" dirty="0" smtClean="0">
                <a:latin typeface="Segoe Print" panose="02000600000000000000" pitchFamily="2" charset="0"/>
              </a:rPr>
              <a:t>PRESS RECORD OR BRING A PENCIL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115262" y="4656524"/>
            <a:ext cx="5647763" cy="1636698"/>
          </a:xfrm>
          <a:prstGeom prst="wedgeEllipseCallout">
            <a:avLst>
              <a:gd name="adj1" fmla="val -34054"/>
              <a:gd name="adj2" fmla="val 8090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MY MEMORY IS</a:t>
            </a:r>
          </a:p>
          <a:p>
            <a:pPr algn="ctr"/>
            <a:r>
              <a:rPr lang="en-CA" sz="3600" b="1" dirty="0" smtClean="0">
                <a:latin typeface="Segoe Print" panose="02000600000000000000" pitchFamily="2" charset="0"/>
              </a:rPr>
              <a:t>THE </a:t>
            </a:r>
            <a:r>
              <a:rPr lang="en-CA" sz="3600" b="1" u="sng" dirty="0" smtClean="0">
                <a:latin typeface="Segoe Print" panose="02000600000000000000" pitchFamily="2" charset="0"/>
              </a:rPr>
              <a:t>WORST</a:t>
            </a:r>
            <a:r>
              <a:rPr lang="en-CA" sz="3600" b="1" dirty="0" smtClean="0">
                <a:latin typeface="Segoe Print" panose="02000600000000000000" pitchFamily="2" charset="0"/>
              </a:rPr>
              <a:t>!</a:t>
            </a:r>
            <a:endParaRPr lang="en-CA" sz="3600" b="1" dirty="0">
              <a:latin typeface="Segoe Print" panose="020006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83379" y="780460"/>
            <a:ext cx="33331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3600" dirty="0" smtClean="0">
                <a:solidFill>
                  <a:schemeClr val="accent1"/>
                </a:solidFill>
              </a:rPr>
              <a:t>Talk to an </a:t>
            </a:r>
            <a:r>
              <a:rPr lang="en-CA" sz="3600" b="1" dirty="0" smtClean="0">
                <a:solidFill>
                  <a:schemeClr val="accent1"/>
                </a:solidFill>
              </a:rPr>
              <a:t>EXPERT</a:t>
            </a:r>
            <a:endParaRPr lang="en-CA" sz="3600" b="1" dirty="0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344" y="3014703"/>
            <a:ext cx="5462172" cy="496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2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0F262FD6-3409-4039-A531-64BD4D2F99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TC103457485[[fn=Mesh]]</Template>
  <TotalTime>130</TotalTime>
  <Words>191</Words>
  <Application>Microsoft Office PowerPoint</Application>
  <PresentationFormat>Widescreen</PresentationFormat>
  <Paragraphs>58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Century Gothic</vt:lpstr>
      <vt:lpstr>Segoe Print</vt:lpstr>
      <vt:lpstr>Mesh</vt:lpstr>
      <vt:lpstr>Plant a tree</vt:lpstr>
      <vt:lpstr>PowerPoint Presentation</vt:lpstr>
      <vt:lpstr>PowerPoint Presentation</vt:lpstr>
      <vt:lpstr>Plant a tree</vt:lpstr>
      <vt:lpstr>PowerPoint Presentation</vt:lpstr>
      <vt:lpstr>HOW I LEARNED</vt:lpstr>
      <vt:lpstr>PowerPoint Presentation</vt:lpstr>
      <vt:lpstr>PowerPoint Presentation</vt:lpstr>
      <vt:lpstr>PowerPoint Presentation</vt:lpstr>
      <vt:lpstr>HOW I DID</vt:lpstr>
      <vt:lpstr>PowerPoint Presentation</vt:lpstr>
      <vt:lpstr>PowerPoint Presentation</vt:lpstr>
      <vt:lpstr>PowerPoint Presentation</vt:lpstr>
      <vt:lpstr>thoughts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a tree</dc:title>
  <dc:creator>Shaun Lysak</dc:creator>
  <cp:lastModifiedBy>Shaun Lysak</cp:lastModifiedBy>
  <cp:revision>18</cp:revision>
  <dcterms:created xsi:type="dcterms:W3CDTF">2014-10-19T23:40:26Z</dcterms:created>
  <dcterms:modified xsi:type="dcterms:W3CDTF">2014-10-24T00:11:24Z</dcterms:modified>
</cp:coreProperties>
</file>